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5" r:id="rId4"/>
    <p:sldId id="286" r:id="rId5"/>
    <p:sldId id="258" r:id="rId6"/>
    <p:sldId id="283" r:id="rId7"/>
    <p:sldId id="284" r:id="rId8"/>
    <p:sldId id="287" r:id="rId9"/>
    <p:sldId id="288" r:id="rId10"/>
    <p:sldId id="289" r:id="rId11"/>
    <p:sldId id="290" r:id="rId12"/>
    <p:sldId id="261" r:id="rId13"/>
    <p:sldId id="265" r:id="rId14"/>
    <p:sldId id="291" r:id="rId15"/>
    <p:sldId id="299" r:id="rId16"/>
    <p:sldId id="285" r:id="rId17"/>
    <p:sldId id="267" r:id="rId18"/>
    <p:sldId id="268" r:id="rId19"/>
    <p:sldId id="269" r:id="rId20"/>
    <p:sldId id="300" r:id="rId21"/>
    <p:sldId id="292" r:id="rId22"/>
    <p:sldId id="294" r:id="rId23"/>
    <p:sldId id="302" r:id="rId24"/>
    <p:sldId id="277" r:id="rId25"/>
    <p:sldId id="301" r:id="rId26"/>
    <p:sldId id="296" r:id="rId27"/>
    <p:sldId id="297" r:id="rId28"/>
    <p:sldId id="271" r:id="rId29"/>
    <p:sldId id="272" r:id="rId30"/>
    <p:sldId id="273" r:id="rId31"/>
    <p:sldId id="274" r:id="rId32"/>
    <p:sldId id="275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Podor Wengrin" initials="MP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taccounts.org/web/nta/repository/UNSNA%202008%20to%20NT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NTA and the Macro Economy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Using macro controls when constructing National Transfer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SNA flows are classified to as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resources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uses</a:t>
            </a:r>
            <a:r>
              <a:rPr lang="en-US" sz="2400" i="1" dirty="0" smtClean="0"/>
              <a:t>.  </a:t>
            </a:r>
          </a:p>
          <a:p>
            <a:r>
              <a:rPr lang="en-US" sz="2400" dirty="0" smtClean="0"/>
              <a:t>NTA </a:t>
            </a:r>
            <a:r>
              <a:rPr lang="en-US" sz="2400" dirty="0" smtClean="0"/>
              <a:t>terms are inflows </a:t>
            </a:r>
            <a:r>
              <a:rPr lang="en-US" sz="2400" dirty="0" smtClean="0"/>
              <a:t>and outflows.</a:t>
            </a:r>
          </a:p>
          <a:p>
            <a:r>
              <a:rPr lang="en-US" sz="2400" dirty="0" smtClean="0"/>
              <a:t>Inflows </a:t>
            </a:r>
            <a:r>
              <a:rPr lang="en-US" sz="2400" dirty="0" smtClean="0"/>
              <a:t>or</a:t>
            </a:r>
            <a:r>
              <a:rPr lang="en-US" sz="2400" dirty="0" smtClean="0"/>
              <a:t> </a:t>
            </a:r>
            <a:r>
              <a:rPr lang="en-US" sz="2400" dirty="0" smtClean="0"/>
              <a:t>resources are also called receipts.</a:t>
            </a:r>
          </a:p>
          <a:p>
            <a:r>
              <a:rPr lang="en-US" sz="2400" dirty="0" smtClean="0"/>
              <a:t>Outflows </a:t>
            </a:r>
            <a:r>
              <a:rPr lang="en-US" sz="2400" dirty="0" smtClean="0"/>
              <a:t>or</a:t>
            </a:r>
            <a:r>
              <a:rPr lang="en-US" sz="2400" dirty="0" smtClean="0"/>
              <a:t> </a:t>
            </a:r>
            <a:r>
              <a:rPr lang="en-US" sz="2400" dirty="0" smtClean="0"/>
              <a:t>uses are also called disbursements. </a:t>
            </a:r>
          </a:p>
          <a:p>
            <a:r>
              <a:rPr lang="en-US" sz="2400" dirty="0" smtClean="0"/>
              <a:t>In NTA flows are always classified from the perspective of the age group (or individual members of the age group)</a:t>
            </a:r>
          </a:p>
        </p:txBody>
      </p:sp>
    </p:spTree>
    <p:extLst>
      <p:ext uri="{BB962C8B-B14F-4D97-AF65-F5344CB8AC3E}">
        <p14:creationId xmlns:p14="http://schemas.microsoft.com/office/powerpoint/2010/main" val="761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NTA:</a:t>
            </a:r>
          </a:p>
          <a:p>
            <a:pPr lvl="1"/>
            <a:r>
              <a:rPr lang="en-US" sz="2000" dirty="0" smtClean="0"/>
              <a:t>Lifecycle account</a:t>
            </a:r>
          </a:p>
          <a:p>
            <a:pPr lvl="1"/>
            <a:r>
              <a:rPr lang="en-US" sz="2000" dirty="0" smtClean="0"/>
              <a:t>Public age reallocation account </a:t>
            </a:r>
          </a:p>
          <a:p>
            <a:pPr lvl="1"/>
            <a:r>
              <a:rPr lang="en-US" sz="2000" dirty="0" smtClean="0"/>
              <a:t>Private age reallocation </a:t>
            </a:r>
            <a:r>
              <a:rPr lang="en-US" sz="2000" dirty="0" smtClean="0"/>
              <a:t>account</a:t>
            </a:r>
            <a:endParaRPr lang="en-US" sz="2000" dirty="0" smtClean="0"/>
          </a:p>
          <a:p>
            <a:r>
              <a:rPr lang="en-US" sz="2400" dirty="0" smtClean="0"/>
              <a:t>In SNA:</a:t>
            </a:r>
          </a:p>
          <a:p>
            <a:pPr lvl="1"/>
            <a:r>
              <a:rPr lang="en-US" sz="2000" dirty="0" smtClean="0"/>
              <a:t>Generation of income account</a:t>
            </a:r>
          </a:p>
          <a:p>
            <a:pPr lvl="1"/>
            <a:r>
              <a:rPr lang="en-US" sz="2000" dirty="0" smtClean="0"/>
              <a:t>Allocation of primary income account</a:t>
            </a:r>
          </a:p>
          <a:p>
            <a:pPr lvl="1"/>
            <a:r>
              <a:rPr lang="en-US" sz="2000" dirty="0" smtClean="0"/>
              <a:t>Secondary distribution of income account</a:t>
            </a:r>
          </a:p>
          <a:p>
            <a:pPr lvl="1"/>
            <a:r>
              <a:rPr lang="en-US" sz="2000" dirty="0" smtClean="0"/>
              <a:t>Use of disposable income account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61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434"/>
          </a:xfrm>
        </p:spPr>
        <p:txBody>
          <a:bodyPr/>
          <a:lstStyle/>
          <a:p>
            <a:r>
              <a:rPr lang="en-US" dirty="0" smtClean="0"/>
              <a:t>Relationship between NTA and SNA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48801" y="2070340"/>
          <a:ext cx="6352279" cy="556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2616200" imgH="228600" progId="">
                  <p:embed/>
                </p:oleObj>
              </mc:Choice>
              <mc:Fallback>
                <p:oleObj r:id="rId3" imgW="2616200" imgH="228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801" y="2070340"/>
                        <a:ext cx="6352279" cy="556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16200000">
            <a:off x="3432505" y="-54906"/>
            <a:ext cx="377226" cy="4144633"/>
          </a:xfrm>
          <a:prstGeom prst="rightBrace">
            <a:avLst>
              <a:gd name="adj1" fmla="val 49496"/>
              <a:gd name="adj2" fmla="val 49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67122" y="1300471"/>
            <a:ext cx="230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Disposable income of age group x</a:t>
            </a:r>
            <a:endParaRPr lang="en-US" sz="1600" dirty="0"/>
          </a:p>
        </p:txBody>
      </p:sp>
      <p:sp>
        <p:nvSpPr>
          <p:cNvPr id="9" name="Down Arrow 8"/>
          <p:cNvSpPr/>
          <p:nvPr/>
        </p:nvSpPr>
        <p:spPr>
          <a:xfrm>
            <a:off x="1574679" y="2525384"/>
            <a:ext cx="189786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711564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887633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04821" y="2728104"/>
            <a:ext cx="93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Labor income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2074" y="2728104"/>
            <a:ext cx="93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Capital income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57761" y="2728104"/>
            <a:ext cx="107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Property income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6767" y="2728104"/>
            <a:ext cx="1089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Net transfers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>
            <a:off x="5086703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6794114" y="1099057"/>
            <a:ext cx="377226" cy="1836708"/>
          </a:xfrm>
          <a:prstGeom prst="rightBrace">
            <a:avLst>
              <a:gd name="adj1" fmla="val 49496"/>
              <a:gd name="adj2" fmla="val 49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3053" y="1262019"/>
            <a:ext cx="2719493" cy="58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Consumption &amp; saving of age group x</a:t>
            </a:r>
            <a:endParaRPr lang="en-US" sz="16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2525322" y="2215938"/>
            <a:ext cx="568036" cy="3174261"/>
          </a:xfrm>
          <a:prstGeom prst="leftBrace">
            <a:avLst>
              <a:gd name="adj1" fmla="val 8333"/>
              <a:gd name="adj2" fmla="val 5047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50140" y="4419599"/>
            <a:ext cx="2718399" cy="54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income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36325" y="4087086"/>
            <a:ext cx="1310688" cy="13438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income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32587" y="4114794"/>
            <a:ext cx="1500280" cy="1343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of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9981"/>
          </a:xfrm>
        </p:spPr>
        <p:txBody>
          <a:bodyPr/>
          <a:lstStyle/>
          <a:p>
            <a:r>
              <a:rPr lang="en-US" sz="4000" dirty="0" smtClean="0"/>
              <a:t>Schematic of Flow Accounts in the SNA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4" y="1188935"/>
            <a:ext cx="8718108" cy="520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Steps </a:t>
            </a:r>
            <a:r>
              <a:rPr lang="en-US" dirty="0" smtClean="0"/>
              <a:t>for constructing macro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Calculate NTA primary income using SNA </a:t>
            </a:r>
            <a:r>
              <a:rPr lang="en-US" sz="2400" dirty="0" smtClean="0"/>
              <a:t>allocation of primary income </a:t>
            </a:r>
            <a:r>
              <a:rPr lang="en-US" sz="2400" dirty="0" smtClean="0"/>
              <a:t>account</a:t>
            </a:r>
            <a:endParaRPr lang="en-US" sz="2400" dirty="0" smtClean="0"/>
          </a:p>
          <a:p>
            <a:pPr lvl="1"/>
            <a:r>
              <a:rPr lang="en-US" sz="2000" dirty="0" smtClean="0"/>
              <a:t>Labor income</a:t>
            </a:r>
          </a:p>
          <a:p>
            <a:pPr lvl="1"/>
            <a:r>
              <a:rPr lang="en-US" sz="2000" dirty="0" smtClean="0"/>
              <a:t>Capital income</a:t>
            </a:r>
          </a:p>
          <a:p>
            <a:pPr lvl="1"/>
            <a:r>
              <a:rPr lang="en-US" sz="2000" dirty="0" smtClean="0"/>
              <a:t>Property </a:t>
            </a:r>
            <a:r>
              <a:rPr lang="en-US" sz="2000" dirty="0" smtClean="0"/>
              <a:t>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Calculate consumption and saving using SNA </a:t>
            </a:r>
            <a:r>
              <a:rPr lang="en-US" sz="2400" dirty="0" smtClean="0"/>
              <a:t>u</a:t>
            </a:r>
            <a:r>
              <a:rPr lang="en-US" sz="2400" dirty="0" smtClean="0"/>
              <a:t>se </a:t>
            </a:r>
            <a:r>
              <a:rPr lang="en-US" sz="2400" dirty="0" smtClean="0"/>
              <a:t>of income </a:t>
            </a:r>
            <a:r>
              <a:rPr lang="en-US" sz="2400" dirty="0" smtClean="0"/>
              <a:t>account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Construct lifecycle account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Construct public and private asset-based reallocations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Note: Methods documented </a:t>
            </a:r>
            <a:r>
              <a:rPr lang="en-US" sz="2400" dirty="0" smtClean="0"/>
              <a:t>on </a:t>
            </a:r>
            <a:r>
              <a:rPr lang="en-US" sz="2400" i="1" dirty="0" smtClean="0"/>
              <a:t>LC and RA </a:t>
            </a:r>
            <a:r>
              <a:rPr lang="en-US" sz="2400" dirty="0" smtClean="0"/>
              <a:t>sheet, </a:t>
            </a:r>
            <a:r>
              <a:rPr lang="en-US" sz="2400" i="1" dirty="0" smtClean="0"/>
              <a:t>Macro control based on UNSNA 2008.training version.xlsx</a:t>
            </a:r>
            <a:endParaRPr lang="en-US" sz="2400" i="1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74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Steps for constructing macro controls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Calculate public and private transfers based on SNA secondary distribution of income account (See </a:t>
            </a:r>
            <a:r>
              <a:rPr lang="en-US" i="1" dirty="0" smtClean="0"/>
              <a:t>Transfers</a:t>
            </a:r>
            <a:r>
              <a:rPr lang="en-US" dirty="0" smtClean="0"/>
              <a:t> sheet)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Construct NTA public and private age reallocation summaries (See </a:t>
            </a:r>
            <a:r>
              <a:rPr lang="en-US" i="1" dirty="0" smtClean="0"/>
              <a:t>NTA Tables </a:t>
            </a:r>
            <a:r>
              <a:rPr lang="en-US" dirty="0" smtClean="0"/>
              <a:t>sheet)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Review results </a:t>
            </a:r>
            <a:r>
              <a:rPr lang="en-US" dirty="0"/>
              <a:t>(See </a:t>
            </a:r>
            <a:r>
              <a:rPr lang="en-US" i="1" dirty="0"/>
              <a:t>NTA Tables </a:t>
            </a:r>
            <a:r>
              <a:rPr lang="en-US" dirty="0"/>
              <a:t>sheet)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98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Primary Income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of National Accounts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9200676"/>
              </p:ext>
            </p:extLst>
          </p:nvPr>
        </p:nvGraphicFramePr>
        <p:xfrm>
          <a:off x="457200" y="2174875"/>
          <a:ext cx="40401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Components of primary income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Compensation of employees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surplus of</a:t>
                      </a:r>
                      <a:r>
                        <a:rPr lang="en-US" baseline="0" dirty="0" smtClean="0"/>
                        <a:t> corporations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 income of households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Taxes on production less subsidies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National Transfer Accounts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61981922"/>
              </p:ext>
            </p:extLst>
          </p:nvPr>
        </p:nvGraphicFramePr>
        <p:xfrm>
          <a:off x="5403273" y="2174875"/>
          <a:ext cx="328352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5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Components of NTA primary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income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4497388" y="2701636"/>
            <a:ext cx="905885" cy="349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4497388" y="3051175"/>
            <a:ext cx="905885" cy="398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7388" y="3352800"/>
            <a:ext cx="1030576" cy="96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97388" y="3051175"/>
            <a:ext cx="1030576" cy="301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97388" y="3713018"/>
            <a:ext cx="905885" cy="2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 flipV="1">
            <a:off x="4497388" y="3051175"/>
            <a:ext cx="905885" cy="1188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97388" y="3352800"/>
            <a:ext cx="1030576" cy="886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4497388" y="4239491"/>
            <a:ext cx="1030576" cy="581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27964" y="4509654"/>
            <a:ext cx="2175163" cy="6234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57200" y="5680364"/>
            <a:ext cx="7647709" cy="94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primary income is less in NTA than in SNA to the extent that SNA primary income includes taxes on consumption.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6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primary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8" y="1259458"/>
            <a:ext cx="8816197" cy="514996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Adjustments to convert SNA components into NTA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Allocate mixed income between capital income and labor income:</a:t>
            </a:r>
          </a:p>
          <a:p>
            <a:pPr lvl="1"/>
            <a:r>
              <a:rPr lang="en-US" sz="1800" dirty="0" smtClean="0"/>
              <a:t>In SNA income from household enterprises does not distinguish the returns to capital from the returns to labor.  </a:t>
            </a:r>
          </a:p>
          <a:p>
            <a:pPr lvl="1"/>
            <a:r>
              <a:rPr lang="en-US" sz="1800" dirty="0" smtClean="0"/>
              <a:t>In NTA  2/3 of gross mixed income is allocated to labor income and 1/3 to gross capital income</a:t>
            </a:r>
          </a:p>
          <a:p>
            <a:r>
              <a:rPr lang="en-US" sz="2000" dirty="0" smtClean="0"/>
              <a:t>Taxes on products and production less subsidies. </a:t>
            </a:r>
          </a:p>
          <a:p>
            <a:pPr lvl="1"/>
            <a:r>
              <a:rPr lang="en-US" sz="1600" dirty="0" smtClean="0"/>
              <a:t>In NTA, treated as taxes on labor income, asset income, or consumption. </a:t>
            </a:r>
          </a:p>
          <a:p>
            <a:pPr lvl="1"/>
            <a:r>
              <a:rPr lang="en-US" sz="1800" dirty="0" smtClean="0"/>
              <a:t>Labor income and capital income are adjusted upward to compute pre-tax values.</a:t>
            </a:r>
          </a:p>
          <a:p>
            <a:pPr lvl="1"/>
            <a:r>
              <a:rPr lang="en-US" sz="1800" dirty="0" smtClean="0"/>
              <a:t>Consumption is adjusted downward to obtain pre-tax value.</a:t>
            </a:r>
          </a:p>
          <a:p>
            <a:pPr lvl="1"/>
            <a:r>
              <a:rPr lang="en-US" sz="1800" dirty="0" smtClean="0"/>
              <a:t>Included in outflows along with other taxes that fund public transfer outflows</a:t>
            </a:r>
          </a:p>
          <a:p>
            <a:r>
              <a:rPr lang="en-US" sz="2000" dirty="0" smtClean="0"/>
              <a:t>Net capital income </a:t>
            </a:r>
          </a:p>
          <a:p>
            <a:pPr lvl="1"/>
            <a:r>
              <a:rPr lang="en-US" sz="2000" dirty="0" smtClean="0"/>
              <a:t>Gross capital income less capital consumption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  <a:ea typeface="Times New Roman"/>
                <a:cs typeface="Times New Roman"/>
              </a:rPr>
              <a:t>Adjusting for Taxes on Products and Production Less Subsidies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1417638"/>
          <a:ext cx="7996688" cy="4577720"/>
        </p:xfrm>
        <a:graphic>
          <a:graphicData uri="http://schemas.openxmlformats.org/drawingml/2006/table">
            <a:tbl>
              <a:tblPr/>
              <a:tblGrid>
                <a:gridCol w="3998344"/>
                <a:gridCol w="3998344"/>
              </a:tblGrid>
              <a:tr h="38147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Table 4.4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SNA flow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NTA adjustment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Taxes on products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 on consumption; consumption reduced.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295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Other taxes on production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labor in proportion to share of labor income.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capital in proportion to share of gross capital income.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Subsidies on products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 on consumption; consumption reduced.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Other subsidies on production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labor in proportion to share of labor income.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capital in proportion to share of gross capital income.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Calculating consumption and saving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Private and public consumption are distinguished in NTA </a:t>
            </a:r>
          </a:p>
          <a:p>
            <a:pPr lvl="1"/>
            <a:r>
              <a:rPr lang="en-US" sz="2000" dirty="0" smtClean="0"/>
              <a:t>In SNA private and public consumption are reported in the Use of income account for households and NPISHs (final consumption expenditure).    </a:t>
            </a:r>
          </a:p>
          <a:p>
            <a:r>
              <a:rPr lang="en-US" sz="2400" dirty="0" smtClean="0"/>
              <a:t>Adjustments:</a:t>
            </a:r>
          </a:p>
          <a:p>
            <a:pPr lvl="1"/>
            <a:r>
              <a:rPr lang="en-US" sz="2000" dirty="0" smtClean="0"/>
              <a:t>Taxes on products and production less subsidies</a:t>
            </a:r>
          </a:p>
          <a:p>
            <a:pPr lvl="1"/>
            <a:r>
              <a:rPr lang="en-US" sz="2000" dirty="0" smtClean="0"/>
              <a:t>In some cases, mostly health consumption funded by the public, private consumption is reclassified as public consumption</a:t>
            </a:r>
          </a:p>
          <a:p>
            <a:r>
              <a:rPr lang="en-US" sz="2400" dirty="0" smtClean="0"/>
              <a:t>Saving in </a:t>
            </a:r>
            <a:r>
              <a:rPr lang="en-US" sz="2400" dirty="0" smtClean="0"/>
              <a:t>NTA:</a:t>
            </a:r>
          </a:p>
          <a:p>
            <a:pPr lvl="1"/>
            <a:r>
              <a:rPr lang="en-US" sz="2000" dirty="0" smtClean="0"/>
              <a:t>Disposable </a:t>
            </a:r>
            <a:r>
              <a:rPr lang="en-US" sz="2000" dirty="0" smtClean="0"/>
              <a:t>income less consumption </a:t>
            </a:r>
            <a:endParaRPr lang="en-US" sz="2000" dirty="0" smtClean="0"/>
          </a:p>
          <a:p>
            <a:pPr lvl="1"/>
            <a:r>
              <a:rPr lang="en-US" sz="2000" dirty="0" smtClean="0"/>
              <a:t>Equivalent to </a:t>
            </a:r>
            <a:r>
              <a:rPr lang="en-US" sz="2000" dirty="0" smtClean="0"/>
              <a:t>SNA value reported </a:t>
            </a:r>
            <a:r>
              <a:rPr lang="en-US" sz="2000" dirty="0" smtClean="0"/>
              <a:t>in the </a:t>
            </a:r>
            <a:r>
              <a:rPr lang="en-US" sz="2000" i="1" dirty="0" smtClean="0"/>
              <a:t>Use of Disposable Income Account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Introduction</a:t>
            </a:r>
            <a:endParaRPr lang="en-US" dirty="0" smtClean="0"/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Goal of session:  </a:t>
            </a:r>
            <a:r>
              <a:rPr lang="en-US" sz="2400" dirty="0" smtClean="0"/>
              <a:t>To construct aggregate controls for NTA based on UN System of National Accounts (SNA)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/>
              <a:t>I</a:t>
            </a:r>
            <a:r>
              <a:rPr lang="en-US" sz="2400" dirty="0" smtClean="0"/>
              <a:t>nsures </a:t>
            </a:r>
            <a:r>
              <a:rPr lang="en-US" sz="2400" dirty="0" smtClean="0"/>
              <a:t>that NTA is consistent with SNA, the mainstay for describing the aggregate economy</a:t>
            </a:r>
          </a:p>
          <a:p>
            <a:r>
              <a:rPr lang="en-US" sz="2400" dirty="0" smtClean="0"/>
              <a:t>Some NTA variables do not have a direct counterpart in SNA.  For these variables aggregate controls cannot be based on SNA.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Transfers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3043382" cy="4525963"/>
          </a:xfrm>
        </p:spPr>
        <p:txBody>
          <a:bodyPr/>
          <a:lstStyle/>
          <a:p>
            <a:r>
              <a:rPr lang="en-US" sz="2800" dirty="0" smtClean="0"/>
              <a:t>Public transfers:  Between private or ROW and public</a:t>
            </a:r>
          </a:p>
          <a:p>
            <a:r>
              <a:rPr lang="en-US" sz="2800" dirty="0" smtClean="0"/>
              <a:t>Private transfers: Between private and ROW and private</a:t>
            </a:r>
          </a:p>
          <a:p>
            <a:r>
              <a:rPr lang="en-US" sz="2800" dirty="0" smtClean="0"/>
              <a:t>Public to public are not relevant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86163"/>
              </p:ext>
            </p:extLst>
          </p:nvPr>
        </p:nvGraphicFramePr>
        <p:xfrm>
          <a:off x="3779981" y="1643510"/>
          <a:ext cx="4782128" cy="4022562"/>
        </p:xfrm>
        <a:graphic>
          <a:graphicData uri="http://schemas.openxmlformats.org/drawingml/2006/table">
            <a:tbl>
              <a:tblPr/>
              <a:tblGrid>
                <a:gridCol w="1151094"/>
                <a:gridCol w="535016"/>
                <a:gridCol w="1151094"/>
                <a:gridCol w="875480"/>
                <a:gridCol w="1069444"/>
              </a:tblGrid>
              <a:tr h="25119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 matrix and NTA flows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90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Outflows from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Inflows 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47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Inter- and intra- household transfers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in-kind transfer inflows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Inter-household transfers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753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753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Inter-household transfers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transfer inflows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9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954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transfers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545" y="1314840"/>
            <a:ext cx="2987964" cy="4525963"/>
          </a:xfrm>
        </p:spPr>
        <p:txBody>
          <a:bodyPr/>
          <a:lstStyle/>
          <a:p>
            <a:r>
              <a:rPr lang="en-US" sz="2400" dirty="0" smtClean="0"/>
              <a:t>SNA Flows are total inflows and outflows for each sector</a:t>
            </a:r>
          </a:p>
          <a:p>
            <a:r>
              <a:rPr lang="en-US" sz="2400" dirty="0" smtClean="0"/>
              <a:t>NTA requires estimates of flows between the three NTA sectors</a:t>
            </a:r>
          </a:p>
          <a:p>
            <a:r>
              <a:rPr lang="en-US" sz="2400" dirty="0" smtClean="0"/>
              <a:t>Private sector flows from SNA are not useful for NTA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04300"/>
              </p:ext>
            </p:extLst>
          </p:nvPr>
        </p:nvGraphicFramePr>
        <p:xfrm>
          <a:off x="3644899" y="1314840"/>
          <a:ext cx="4492336" cy="4381128"/>
        </p:xfrm>
        <a:graphic>
          <a:graphicData uri="http://schemas.openxmlformats.org/drawingml/2006/table">
            <a:tbl>
              <a:tblPr/>
              <a:tblGrid>
                <a:gridCol w="1505673"/>
                <a:gridCol w="617080"/>
                <a:gridCol w="789861"/>
                <a:gridCol w="789861"/>
                <a:gridCol w="789861"/>
              </a:tblGrid>
              <a:tr h="2331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 matrix, SNA2008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173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Outflows from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5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17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Inflows 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932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699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outflows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699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17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Available from SNA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Needed for 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783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full transfer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127"/>
            <a:ext cx="8229600" cy="4525963"/>
          </a:xfrm>
        </p:spPr>
        <p:txBody>
          <a:bodyPr/>
          <a:lstStyle/>
          <a:p>
            <a:r>
              <a:rPr lang="en-US" dirty="0" smtClean="0"/>
              <a:t>Values may be available from statistical agency.</a:t>
            </a:r>
          </a:p>
          <a:p>
            <a:r>
              <a:rPr lang="en-US" dirty="0" smtClean="0"/>
              <a:t>Many values can be assigned to the proper cell on a priori grounds</a:t>
            </a:r>
          </a:p>
          <a:p>
            <a:pPr lvl="1"/>
            <a:r>
              <a:rPr lang="en-US" dirty="0" smtClean="0"/>
              <a:t>Current taxes on income and wealth (private sector uses)</a:t>
            </a:r>
          </a:p>
          <a:p>
            <a:pPr lvl="1"/>
            <a:r>
              <a:rPr lang="en-US" dirty="0" smtClean="0"/>
              <a:t>Public transfer, in-kind</a:t>
            </a:r>
          </a:p>
          <a:p>
            <a:r>
              <a:rPr lang="en-US" dirty="0" smtClean="0"/>
              <a:t>Some values are estimated using simple distribution rules (see calculation spreadsheet).  </a:t>
            </a:r>
          </a:p>
        </p:txBody>
      </p:sp>
    </p:spTree>
    <p:extLst>
      <p:ext uri="{BB962C8B-B14F-4D97-AF65-F5344CB8AC3E}">
        <p14:creationId xmlns:p14="http://schemas.microsoft.com/office/powerpoint/2010/main" val="634906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control spreadsheet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macro control spreadsheet is available on the </a:t>
            </a:r>
            <a:r>
              <a:rPr lang="en-US" dirty="0"/>
              <a:t>NTA website: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ntaccounts.org/web/nta/repository/UNSNA%202008%20to%20NTA</a:t>
            </a:r>
            <a:endParaRPr lang="en-US" dirty="0" smtClean="0"/>
          </a:p>
          <a:p>
            <a:r>
              <a:rPr lang="en-US" dirty="0" smtClean="0"/>
              <a:t>Calculates simple macro controls based on UN SNA 2008 model data</a:t>
            </a:r>
          </a:p>
          <a:p>
            <a:r>
              <a:rPr lang="en-US" dirty="0" smtClean="0"/>
              <a:t>Can be used to calculate macro controls by substituting SNA data for any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3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7461" y="147920"/>
          <a:ext cx="2602782" cy="3238500"/>
        </p:xfrm>
        <a:graphic>
          <a:graphicData uri="http://schemas.openxmlformats.org/drawingml/2006/table">
            <a:tbl>
              <a:tblPr/>
              <a:tblGrid>
                <a:gridCol w="2156368"/>
                <a:gridCol w="446414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4.20 Aggregate public age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reallocations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Age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inflows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471.3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inflows, in-kind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inflows, cash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outflows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and other revenues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 deficit(+)/surplus(-)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public transfers from ROW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asset-based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asset income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capital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property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property income inflows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property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outflows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saving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78106" y="828150"/>
            <a:ext cx="196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→</a:t>
            </a:r>
            <a:r>
              <a:rPr lang="en-US" sz="1100" dirty="0" smtClean="0">
                <a:solidFill>
                  <a:srgbClr val="FF0000"/>
                </a:solidFill>
              </a:rPr>
              <a:t>from public consumption</a:t>
            </a:r>
            <a:endParaRPr 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8869" y="3485074"/>
          <a:ext cx="6340416" cy="1600200"/>
        </p:xfrm>
        <a:graphic>
          <a:graphicData uri="http://schemas.openxmlformats.org/drawingml/2006/table">
            <a:tbl>
              <a:tblPr/>
              <a:tblGrid>
                <a:gridCol w="2690351"/>
                <a:gridCol w="327112"/>
                <a:gridCol w="350095"/>
                <a:gridCol w="521577"/>
                <a:gridCol w="294500"/>
                <a:gridCol w="346471"/>
                <a:gridCol w="301576"/>
                <a:gridCol w="341425"/>
                <a:gridCol w="302324"/>
                <a:gridCol w="428293"/>
                <a:gridCol w="436692"/>
              </a:tblGrid>
              <a:tr h="12000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4.14. SNA Secondary Distribution of Income, UNSNA 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Gov.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transfers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Current taxes on income, wealth, etc.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Net social contributions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Social benefits other than social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trans.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kind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Other current transfers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90243" y="5210355"/>
          <a:ext cx="4902199" cy="1333500"/>
        </p:xfrm>
        <a:graphic>
          <a:graphicData uri="http://schemas.openxmlformats.org/drawingml/2006/table">
            <a:tbl>
              <a:tblPr/>
              <a:tblGrid>
                <a:gridCol w="2317577"/>
                <a:gridCol w="696227"/>
                <a:gridCol w="600853"/>
                <a:gridCol w="658077"/>
                <a:gridCol w="629465"/>
              </a:tblGrid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Domestic </a:t>
                      </a:r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current transfers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excluding transfers within government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Outflows from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Private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Public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Inflows 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Private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Public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reeform 6"/>
          <p:cNvSpPr/>
          <p:nvPr/>
        </p:nvSpPr>
        <p:spPr>
          <a:xfrm>
            <a:off x="2700068" y="1224951"/>
            <a:ext cx="4198189" cy="3398807"/>
          </a:xfrm>
          <a:custGeom>
            <a:avLst/>
            <a:gdLst>
              <a:gd name="connsiteX0" fmla="*/ 4063041 w 4198189"/>
              <a:gd name="connsiteY0" fmla="*/ 3398807 h 3398807"/>
              <a:gd name="connsiteX1" fmla="*/ 4045789 w 4198189"/>
              <a:gd name="connsiteY1" fmla="*/ 1509623 h 3398807"/>
              <a:gd name="connsiteX2" fmla="*/ 3148641 w 4198189"/>
              <a:gd name="connsiteY2" fmla="*/ 370936 h 3398807"/>
              <a:gd name="connsiteX3" fmla="*/ 0 w 4198189"/>
              <a:gd name="connsiteY3" fmla="*/ 0 h 339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8189" h="3398807">
                <a:moveTo>
                  <a:pt x="4063041" y="3398807"/>
                </a:moveTo>
                <a:cubicBezTo>
                  <a:pt x="4130615" y="2706537"/>
                  <a:pt x="4198189" y="2014268"/>
                  <a:pt x="4045789" y="1509623"/>
                </a:cubicBezTo>
                <a:cubicBezTo>
                  <a:pt x="3893389" y="1004978"/>
                  <a:pt x="3822939" y="622540"/>
                  <a:pt x="3148641" y="370936"/>
                </a:cubicBezTo>
                <a:cubicBezTo>
                  <a:pt x="2474343" y="119332"/>
                  <a:pt x="506083" y="67574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91442" y="1242204"/>
            <a:ext cx="3930769" cy="4813539"/>
          </a:xfrm>
          <a:custGeom>
            <a:avLst/>
            <a:gdLst>
              <a:gd name="connsiteX0" fmla="*/ 3873260 w 3930769"/>
              <a:gd name="connsiteY0" fmla="*/ 4813539 h 4813539"/>
              <a:gd name="connsiteX1" fmla="*/ 3812875 w 3930769"/>
              <a:gd name="connsiteY1" fmla="*/ 1725283 h 4813539"/>
              <a:gd name="connsiteX2" fmla="*/ 3165894 w 3930769"/>
              <a:gd name="connsiteY2" fmla="*/ 698739 h 4813539"/>
              <a:gd name="connsiteX3" fmla="*/ 1449237 w 3930769"/>
              <a:gd name="connsiteY3" fmla="*/ 267419 h 4813539"/>
              <a:gd name="connsiteX4" fmla="*/ 0 w 3930769"/>
              <a:gd name="connsiteY4" fmla="*/ 0 h 481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769" h="4813539">
                <a:moveTo>
                  <a:pt x="3873260" y="4813539"/>
                </a:moveTo>
                <a:cubicBezTo>
                  <a:pt x="3902014" y="3612311"/>
                  <a:pt x="3930769" y="2411083"/>
                  <a:pt x="3812875" y="1725283"/>
                </a:cubicBezTo>
                <a:cubicBezTo>
                  <a:pt x="3694981" y="1039483"/>
                  <a:pt x="3559834" y="941716"/>
                  <a:pt x="3165894" y="698739"/>
                </a:cubicBezTo>
                <a:cubicBezTo>
                  <a:pt x="2771954" y="455762"/>
                  <a:pt x="1976886" y="383875"/>
                  <a:pt x="1449237" y="267419"/>
                </a:cubicBezTo>
                <a:cubicBezTo>
                  <a:pt x="921588" y="150963"/>
                  <a:pt x="221411" y="35943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Example: public transfer inflows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331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96459" y="698740"/>
          <a:ext cx="3378200" cy="1524000"/>
        </p:xfrm>
        <a:graphic>
          <a:graphicData uri="http://schemas.openxmlformats.org/drawingml/2006/table">
            <a:tbl>
              <a:tblPr/>
              <a:tblGrid>
                <a:gridCol w="2731108"/>
                <a:gridCol w="647092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4.11 Aggregate lifecycle flows, UNSNA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Lifecycle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Income 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Earnings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Self-employment Labor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025" y="2613804"/>
          <a:ext cx="8413634" cy="1676400"/>
        </p:xfrm>
        <a:graphic>
          <a:graphicData uri="http://schemas.openxmlformats.org/drawingml/2006/table">
            <a:tbl>
              <a:tblPr/>
              <a:tblGrid>
                <a:gridCol w="2547165"/>
                <a:gridCol w="603510"/>
                <a:gridCol w="568008"/>
                <a:gridCol w="603510"/>
                <a:gridCol w="576884"/>
                <a:gridCol w="594635"/>
                <a:gridCol w="550259"/>
                <a:gridCol w="683385"/>
                <a:gridCol w="532509"/>
                <a:gridCol w="603510"/>
                <a:gridCol w="550259"/>
              </a:tblGrid>
              <a:tr h="12842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4.10 SNA Use of 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Final consumption expenditure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Adjustment for the change in pension entitlements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 external balance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025" y="569343"/>
          <a:ext cx="4454107" cy="1668780"/>
        </p:xfrm>
        <a:graphic>
          <a:graphicData uri="http://schemas.openxmlformats.org/drawingml/2006/table">
            <a:tbl>
              <a:tblPr/>
              <a:tblGrid>
                <a:gridCol w="1365850"/>
                <a:gridCol w="319178"/>
                <a:gridCol w="802256"/>
                <a:gridCol w="810883"/>
                <a:gridCol w="560717"/>
                <a:gridCol w="595223"/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4.8 Allocation of taxes and subsidies on products and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Freeform 21"/>
          <p:cNvSpPr/>
          <p:nvPr/>
        </p:nvSpPr>
        <p:spPr>
          <a:xfrm>
            <a:off x="4917057" y="1371600"/>
            <a:ext cx="4183811" cy="2165230"/>
          </a:xfrm>
          <a:custGeom>
            <a:avLst/>
            <a:gdLst>
              <a:gd name="connsiteX0" fmla="*/ 0 w 4183811"/>
              <a:gd name="connsiteY0" fmla="*/ 2165230 h 2165230"/>
              <a:gd name="connsiteX1" fmla="*/ 3036498 w 4183811"/>
              <a:gd name="connsiteY1" fmla="*/ 1785668 h 2165230"/>
              <a:gd name="connsiteX2" fmla="*/ 4080294 w 4183811"/>
              <a:gd name="connsiteY2" fmla="*/ 785004 h 2165230"/>
              <a:gd name="connsiteX3" fmla="*/ 3657600 w 4183811"/>
              <a:gd name="connsiteY3" fmla="*/ 0 h 216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3811" h="2165230">
                <a:moveTo>
                  <a:pt x="0" y="2165230"/>
                </a:moveTo>
                <a:cubicBezTo>
                  <a:pt x="1178224" y="2090468"/>
                  <a:pt x="2356449" y="2015706"/>
                  <a:pt x="3036498" y="1785668"/>
                </a:cubicBezTo>
                <a:cubicBezTo>
                  <a:pt x="3716547" y="1555630"/>
                  <a:pt x="3976777" y="1082615"/>
                  <a:pt x="4080294" y="785004"/>
                </a:cubicBezTo>
                <a:cubicBezTo>
                  <a:pt x="4183811" y="487393"/>
                  <a:pt x="3740989" y="171091"/>
                  <a:pt x="365760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77109" y="1252268"/>
            <a:ext cx="3847382" cy="921589"/>
          </a:xfrm>
          <a:custGeom>
            <a:avLst/>
            <a:gdLst>
              <a:gd name="connsiteX0" fmla="*/ 0 w 3847382"/>
              <a:gd name="connsiteY0" fmla="*/ 921589 h 921589"/>
              <a:gd name="connsiteX1" fmla="*/ 2078966 w 3847382"/>
              <a:gd name="connsiteY1" fmla="*/ 102079 h 921589"/>
              <a:gd name="connsiteX2" fmla="*/ 3847382 w 3847382"/>
              <a:gd name="connsiteY2" fmla="*/ 309113 h 92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7382" h="921589">
                <a:moveTo>
                  <a:pt x="0" y="921589"/>
                </a:moveTo>
                <a:cubicBezTo>
                  <a:pt x="718868" y="562873"/>
                  <a:pt x="1437736" y="204158"/>
                  <a:pt x="2078966" y="102079"/>
                </a:cubicBezTo>
                <a:cubicBezTo>
                  <a:pt x="2720196" y="0"/>
                  <a:pt x="3604404" y="340743"/>
                  <a:pt x="3847382" y="309113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95623" y="1492370"/>
            <a:ext cx="4528868" cy="2061713"/>
          </a:xfrm>
          <a:custGeom>
            <a:avLst/>
            <a:gdLst>
              <a:gd name="connsiteX0" fmla="*/ 0 w 4528868"/>
              <a:gd name="connsiteY0" fmla="*/ 2061713 h 2061713"/>
              <a:gd name="connsiteX1" fmla="*/ 1337094 w 4528868"/>
              <a:gd name="connsiteY1" fmla="*/ 974785 h 2061713"/>
              <a:gd name="connsiteX2" fmla="*/ 3071003 w 4528868"/>
              <a:gd name="connsiteY2" fmla="*/ 146649 h 2061713"/>
              <a:gd name="connsiteX3" fmla="*/ 4528868 w 4528868"/>
              <a:gd name="connsiteY3" fmla="*/ 94890 h 206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8868" h="2061713">
                <a:moveTo>
                  <a:pt x="0" y="2061713"/>
                </a:moveTo>
                <a:cubicBezTo>
                  <a:pt x="412630" y="1677837"/>
                  <a:pt x="825260" y="1293962"/>
                  <a:pt x="1337094" y="974785"/>
                </a:cubicBezTo>
                <a:cubicBezTo>
                  <a:pt x="1848928" y="655608"/>
                  <a:pt x="2539041" y="293298"/>
                  <a:pt x="3071003" y="146649"/>
                </a:cubicBezTo>
                <a:cubicBezTo>
                  <a:pt x="3602965" y="0"/>
                  <a:pt x="4280140" y="143773"/>
                  <a:pt x="4528868" y="9489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Example: macro controls for consumption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379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7240" y="828112"/>
          <a:ext cx="8370500" cy="2849880"/>
        </p:xfrm>
        <a:graphic>
          <a:graphicData uri="http://schemas.openxmlformats.org/drawingml/2006/table">
            <a:tbl>
              <a:tblPr/>
              <a:tblGrid>
                <a:gridCol w="2832341"/>
                <a:gridCol w="724619"/>
                <a:gridCol w="379562"/>
                <a:gridCol w="793630"/>
                <a:gridCol w="439948"/>
                <a:gridCol w="733245"/>
                <a:gridCol w="448573"/>
                <a:gridCol w="664234"/>
                <a:gridCol w="353683"/>
                <a:gridCol w="690114"/>
                <a:gridCol w="310551"/>
              </a:tblGrid>
              <a:tr h="12842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4.5 SNA Allocation of Primary Income Account, UNSNA, 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 of corporations and NPISHs,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 of households,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Mixed income,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net, corporations, NPISHs</a:t>
                      </a:r>
                    </a:p>
                  </a:txBody>
                  <a:tcPr marL="57792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net, households</a:t>
                      </a:r>
                    </a:p>
                  </a:txBody>
                  <a:tcPr marL="57792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Mixed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Compensation 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and imports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Property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39727" y="3864610"/>
          <a:ext cx="4454107" cy="1668780"/>
        </p:xfrm>
        <a:graphic>
          <a:graphicData uri="http://schemas.openxmlformats.org/drawingml/2006/table">
            <a:tbl>
              <a:tblPr/>
              <a:tblGrid>
                <a:gridCol w="1365850"/>
                <a:gridCol w="319178"/>
                <a:gridCol w="802256"/>
                <a:gridCol w="810883"/>
                <a:gridCol w="560717"/>
                <a:gridCol w="595223"/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4.8 Allocation of taxes and subsidies on products and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025" y="3864610"/>
          <a:ext cx="3378200" cy="1524000"/>
        </p:xfrm>
        <a:graphic>
          <a:graphicData uri="http://schemas.openxmlformats.org/drawingml/2006/table">
            <a:tbl>
              <a:tblPr/>
              <a:tblGrid>
                <a:gridCol w="2731108"/>
                <a:gridCol w="647092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4.11 Aggregate lifecycle flows, UNSNA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Lifecycle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Income 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Earnings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Self-employment Labor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545457" y="2932957"/>
            <a:ext cx="833886" cy="2156604"/>
          </a:xfrm>
          <a:custGeom>
            <a:avLst/>
            <a:gdLst>
              <a:gd name="connsiteX0" fmla="*/ 552090 w 833886"/>
              <a:gd name="connsiteY0" fmla="*/ 0 h 2156604"/>
              <a:gd name="connsiteX1" fmla="*/ 741871 w 833886"/>
              <a:gd name="connsiteY1" fmla="*/ 879894 h 2156604"/>
              <a:gd name="connsiteX2" fmla="*/ 0 w 833886"/>
              <a:gd name="connsiteY2" fmla="*/ 2156604 h 215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886" h="2156604">
                <a:moveTo>
                  <a:pt x="552090" y="0"/>
                </a:moveTo>
                <a:cubicBezTo>
                  <a:pt x="692988" y="260230"/>
                  <a:pt x="833886" y="520460"/>
                  <a:pt x="741871" y="879894"/>
                </a:cubicBezTo>
                <a:cubicBezTo>
                  <a:pt x="649856" y="1239328"/>
                  <a:pt x="119332" y="1952446"/>
                  <a:pt x="0" y="2156604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45457" y="5132693"/>
            <a:ext cx="2846717" cy="569343"/>
          </a:xfrm>
          <a:custGeom>
            <a:avLst/>
            <a:gdLst>
              <a:gd name="connsiteX0" fmla="*/ 2846717 w 2846717"/>
              <a:gd name="connsiteY0" fmla="*/ 310551 h 569343"/>
              <a:gd name="connsiteX1" fmla="*/ 1147313 w 2846717"/>
              <a:gd name="connsiteY1" fmla="*/ 517585 h 569343"/>
              <a:gd name="connsiteX2" fmla="*/ 0 w 2846717"/>
              <a:gd name="connsiteY2" fmla="*/ 0 h 56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6717" h="569343">
                <a:moveTo>
                  <a:pt x="2846717" y="310551"/>
                </a:moveTo>
                <a:cubicBezTo>
                  <a:pt x="2234241" y="439947"/>
                  <a:pt x="1621766" y="569343"/>
                  <a:pt x="1147313" y="517585"/>
                </a:cubicBezTo>
                <a:cubicBezTo>
                  <a:pt x="672860" y="465827"/>
                  <a:pt x="162464" y="48883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02325" y="5434617"/>
            <a:ext cx="3778369" cy="681488"/>
          </a:xfrm>
          <a:custGeom>
            <a:avLst/>
            <a:gdLst>
              <a:gd name="connsiteX0" fmla="*/ 3778369 w 3778369"/>
              <a:gd name="connsiteY0" fmla="*/ 34506 h 681488"/>
              <a:gd name="connsiteX1" fmla="*/ 2242867 w 3778369"/>
              <a:gd name="connsiteY1" fmla="*/ 569344 h 681488"/>
              <a:gd name="connsiteX2" fmla="*/ 1095554 w 3778369"/>
              <a:gd name="connsiteY2" fmla="*/ 586597 h 681488"/>
              <a:gd name="connsiteX3" fmla="*/ 0 w 3778369"/>
              <a:gd name="connsiteY3" fmla="*/ 0 h 6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369" h="681488">
                <a:moveTo>
                  <a:pt x="3778369" y="34506"/>
                </a:moveTo>
                <a:cubicBezTo>
                  <a:pt x="3234186" y="255917"/>
                  <a:pt x="2690003" y="477329"/>
                  <a:pt x="2242867" y="569344"/>
                </a:cubicBezTo>
                <a:cubicBezTo>
                  <a:pt x="1795731" y="661359"/>
                  <a:pt x="1469365" y="681488"/>
                  <a:pt x="1095554" y="586597"/>
                </a:cubicBezTo>
                <a:cubicBezTo>
                  <a:pt x="721743" y="491706"/>
                  <a:pt x="166777" y="84826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78215" y="1950931"/>
            <a:ext cx="767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x 2/3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436962" y="2078942"/>
            <a:ext cx="1350034" cy="3226279"/>
          </a:xfrm>
          <a:custGeom>
            <a:avLst/>
            <a:gdLst>
              <a:gd name="connsiteX0" fmla="*/ 1350034 w 1350034"/>
              <a:gd name="connsiteY0" fmla="*/ 0 h 3226279"/>
              <a:gd name="connsiteX1" fmla="*/ 573657 w 1350034"/>
              <a:gd name="connsiteY1" fmla="*/ 698740 h 3226279"/>
              <a:gd name="connsiteX2" fmla="*/ 64698 w 1350034"/>
              <a:gd name="connsiteY2" fmla="*/ 1699404 h 3226279"/>
              <a:gd name="connsiteX3" fmla="*/ 185468 w 1350034"/>
              <a:gd name="connsiteY3" fmla="*/ 2725947 h 3226279"/>
              <a:gd name="connsiteX4" fmla="*/ 918713 w 1350034"/>
              <a:gd name="connsiteY4" fmla="*/ 3226279 h 322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034" h="3226279">
                <a:moveTo>
                  <a:pt x="1350034" y="0"/>
                </a:moveTo>
                <a:cubicBezTo>
                  <a:pt x="1068957" y="207753"/>
                  <a:pt x="787880" y="415506"/>
                  <a:pt x="573657" y="698740"/>
                </a:cubicBezTo>
                <a:cubicBezTo>
                  <a:pt x="359434" y="981974"/>
                  <a:pt x="129396" y="1361536"/>
                  <a:pt x="64698" y="1699404"/>
                </a:cubicBezTo>
                <a:cubicBezTo>
                  <a:pt x="0" y="2037272"/>
                  <a:pt x="43132" y="2471468"/>
                  <a:pt x="185468" y="2725947"/>
                </a:cubicBezTo>
                <a:cubicBezTo>
                  <a:pt x="327804" y="2980426"/>
                  <a:pt x="812321" y="3193211"/>
                  <a:pt x="918713" y="3226279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Example: macro controls for labor income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4690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 lifecycle flows: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Lifecycle deficit = Consumption – Labor income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Consumption = Public consumption + Private consumption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Labor income = Earnings + Self-employment labor income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417638"/>
            <a:ext cx="8807570" cy="5103932"/>
          </a:xfrm>
        </p:spPr>
        <p:txBody>
          <a:bodyPr/>
          <a:lstStyle/>
          <a:p>
            <a:r>
              <a:rPr lang="en-US" sz="2400" dirty="0" smtClean="0"/>
              <a:t>public age reallocations: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age reallocations = Public transfers + Public asset-based reallocations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transfers = Public transfer inflows – Public transfer outflows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transfer inflows = Public transfer inflows, in-kind + Public transfer inflows, cash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transfer outflows = Public transfer inflows – Net public transfers from ROW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Transfer deficit/surplus = Public transfer outflows – Taxes and other revenues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asset-based reallocations = Public asset income – Public saving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asset income = public capital income + public property income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property income = Public property income inflows – Public property income outflows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construct macro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4 of the NTA Manual </a:t>
            </a:r>
          </a:p>
          <a:p>
            <a:r>
              <a:rPr lang="en-US" dirty="0" smtClean="0"/>
              <a:t>Prepare a macro inventory </a:t>
            </a:r>
            <a:r>
              <a:rPr lang="en-US" dirty="0" smtClean="0"/>
              <a:t>(Appendix D)</a:t>
            </a:r>
            <a:endParaRPr lang="en-US" dirty="0" smtClean="0"/>
          </a:p>
          <a:p>
            <a:r>
              <a:rPr lang="en-US" dirty="0" smtClean="0"/>
              <a:t>Obtain appropriate SNA data for the year for which NTA are being constructed (see website for sample SNA data used in the examples)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73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private age reallocations: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age reallocations = Private transfers + Private asset-based reallocations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transfers = Net private transfers from ROW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asset-based reallocations = Private asset income – Private saving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asset income = Private capital income + Private property income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capital income = Private capital income, business and non-profits + Private capital income, owner occupied housing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property income = Private property income inflows – Private property income outflows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private transfers by age have been constructed: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transfers = Private transfer inflows – Private transfer outflows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 inflows = Private transfer inflows, </a:t>
            </a:r>
            <a:r>
              <a:rPr lang="en-US" sz="2000" dirty="0" err="1" smtClean="0"/>
              <a:t>interhousehold</a:t>
            </a:r>
            <a:r>
              <a:rPr lang="en-US" sz="2000" dirty="0" smtClean="0"/>
              <a:t> + Private transfer inflows, </a:t>
            </a:r>
            <a:r>
              <a:rPr lang="en-US" sz="2000" dirty="0" err="1" smtClean="0"/>
              <a:t>intrahousehold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 outflows = Private transfer outflows, </a:t>
            </a:r>
            <a:r>
              <a:rPr lang="en-US" sz="2000" dirty="0" err="1" smtClean="0"/>
              <a:t>interhousehold</a:t>
            </a:r>
            <a:r>
              <a:rPr lang="en-US" sz="2000" dirty="0" smtClean="0"/>
              <a:t> + Private transfer outflows, </a:t>
            </a:r>
            <a:r>
              <a:rPr lang="en-US" sz="2000" dirty="0" err="1" smtClean="0"/>
              <a:t>intrahousehold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across the aggregate sub-accounts: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Age reallocations = Public age reallocations + Private age reallocations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Lifecycle deficit = Age reallocation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NTA Flow Constraint and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05" y="3849105"/>
            <a:ext cx="8229600" cy="4024746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summary accounts are </a:t>
            </a:r>
            <a:r>
              <a:rPr lang="en-US" dirty="0" smtClean="0"/>
              <a:t>constructed</a:t>
            </a:r>
          </a:p>
          <a:p>
            <a:pPr lvl="1"/>
            <a:r>
              <a:rPr lang="en-US" dirty="0" smtClean="0"/>
              <a:t>Lifecycle account</a:t>
            </a:r>
          </a:p>
          <a:p>
            <a:pPr lvl="1"/>
            <a:r>
              <a:rPr lang="en-US" dirty="0" smtClean="0"/>
              <a:t>Public age reallocations</a:t>
            </a:r>
          </a:p>
          <a:p>
            <a:pPr lvl="1"/>
            <a:r>
              <a:rPr lang="en-US" dirty="0" smtClean="0"/>
              <a:t>Private age reallocations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325959"/>
              </p:ext>
            </p:extLst>
          </p:nvPr>
        </p:nvGraphicFramePr>
        <p:xfrm>
          <a:off x="1644074" y="1981200"/>
          <a:ext cx="5604966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247840" imgH="241200" progId="Equation.DSMT4">
                  <p:embed/>
                </p:oleObj>
              </mc:Choice>
              <mc:Fallback>
                <p:oleObj name="Equation" r:id="rId3" imgW="2247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4074" y="1981200"/>
                        <a:ext cx="5604966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3740727" y="1759436"/>
            <a:ext cx="415636" cy="19489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6026797" y="1745576"/>
            <a:ext cx="415636" cy="19489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1491" y="3205159"/>
            <a:ext cx="1454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Lifecycle account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4077" y="3216634"/>
            <a:ext cx="20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age reallocations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8582" y="3202774"/>
            <a:ext cx="20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age reallocations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7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account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28831"/>
              </p:ext>
            </p:extLst>
          </p:nvPr>
        </p:nvGraphicFramePr>
        <p:xfrm>
          <a:off x="2978727" y="1507693"/>
          <a:ext cx="3574472" cy="3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5381"/>
                <a:gridCol w="1039091"/>
              </a:tblGrid>
              <a:tr h="4953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Table 4.11 Aggregate lifecycle flows, UNSNA 2008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Lifecycle Deficit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Consumption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1,266.0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Public Consumption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352.0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Private Consumption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914.0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Labor Income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1,236.5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Earnings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1,194.8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Self-employment Labor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301345" y="2923309"/>
            <a:ext cx="1537855" cy="1246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components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553199" y="2466109"/>
            <a:ext cx="748146" cy="1080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6553199" y="2923309"/>
            <a:ext cx="748146" cy="62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553199" y="3546764"/>
            <a:ext cx="748146" cy="734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199" y="3134591"/>
            <a:ext cx="1801091" cy="1558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SNA with adjustments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 flipV="1">
            <a:off x="2258290" y="3235036"/>
            <a:ext cx="720437" cy="678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</p:cNvCxnSpPr>
          <p:nvPr/>
        </p:nvCxnSpPr>
        <p:spPr>
          <a:xfrm flipV="1">
            <a:off x="2258290" y="3768436"/>
            <a:ext cx="845128" cy="145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2258290" y="3913909"/>
            <a:ext cx="720437" cy="779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</p:cNvCxnSpPr>
          <p:nvPr/>
        </p:nvCxnSpPr>
        <p:spPr>
          <a:xfrm>
            <a:off x="2258290" y="3913909"/>
            <a:ext cx="845128" cy="1309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507"/>
          </a:xfrm>
        </p:spPr>
        <p:txBody>
          <a:bodyPr/>
          <a:lstStyle/>
          <a:p>
            <a:r>
              <a:rPr lang="en-US" dirty="0" smtClean="0"/>
              <a:t>Public age reallocations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11850"/>
              </p:ext>
            </p:extLst>
          </p:nvPr>
        </p:nvGraphicFramePr>
        <p:xfrm>
          <a:off x="2601766" y="855013"/>
          <a:ext cx="4297796" cy="5099685"/>
        </p:xfrm>
        <a:graphic>
          <a:graphicData uri="http://schemas.openxmlformats.org/drawingml/2006/table">
            <a:tbl>
              <a:tblPr/>
              <a:tblGrid>
                <a:gridCol w="3455659"/>
                <a:gridCol w="842137"/>
              </a:tblGrid>
              <a:tr h="4191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 4.20 Aggregate public age reallocations, UNSNA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Age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inflows, in-kind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inflows, cash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outflows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Taxes and other revenues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 deficit(+)/surplus(-)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public transfers from ROW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asset-based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asset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capital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property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property income inflows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property income outflows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saving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23018" y="1371600"/>
            <a:ext cx="1482437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Sums of components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899562" y="1579418"/>
            <a:ext cx="623456" cy="32558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>
            <a:off x="6899562" y="1905000"/>
            <a:ext cx="623456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899562" y="1905000"/>
            <a:ext cx="623456" cy="27016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23018" y="2729346"/>
            <a:ext cx="1620982" cy="1094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 transfer inflows + transfers from ROW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6899562" y="2978727"/>
            <a:ext cx="623456" cy="29787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523018" y="3990109"/>
            <a:ext cx="1482437" cy="121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Gap between taxes and transfer outflows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899562" y="3532909"/>
            <a:ext cx="623456" cy="457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523018" y="5417127"/>
            <a:ext cx="1482437" cy="9836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899562" y="4114800"/>
            <a:ext cx="623456" cy="1302327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899562" y="4391891"/>
            <a:ext cx="623456" cy="102523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899562" y="5001491"/>
            <a:ext cx="623456" cy="41563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4691" y="2455718"/>
            <a:ext cx="1814945" cy="17214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SNA with adjustments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V="1">
            <a:off x="1939636" y="2438400"/>
            <a:ext cx="803564" cy="87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3"/>
          </p:cNvCxnSpPr>
          <p:nvPr/>
        </p:nvCxnSpPr>
        <p:spPr>
          <a:xfrm flipV="1">
            <a:off x="1939636" y="2729346"/>
            <a:ext cx="803564" cy="587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 flipV="1">
            <a:off x="1939636" y="3276601"/>
            <a:ext cx="803564" cy="39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</p:cNvCxnSpPr>
          <p:nvPr/>
        </p:nvCxnSpPr>
        <p:spPr>
          <a:xfrm>
            <a:off x="1939636" y="3316432"/>
            <a:ext cx="662130" cy="507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</p:cNvCxnSpPr>
          <p:nvPr/>
        </p:nvCxnSpPr>
        <p:spPr>
          <a:xfrm>
            <a:off x="1939636" y="3316432"/>
            <a:ext cx="803564" cy="1449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2" idx="3"/>
          </p:cNvCxnSpPr>
          <p:nvPr/>
        </p:nvCxnSpPr>
        <p:spPr>
          <a:xfrm>
            <a:off x="1939636" y="3316432"/>
            <a:ext cx="803564" cy="2100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47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49579"/>
              </p:ext>
            </p:extLst>
          </p:nvPr>
        </p:nvGraphicFramePr>
        <p:xfrm>
          <a:off x="2369128" y="203843"/>
          <a:ext cx="5029200" cy="5827395"/>
        </p:xfrm>
        <a:graphic>
          <a:graphicData uri="http://schemas.openxmlformats.org/drawingml/2006/table">
            <a:tbl>
              <a:tblPr/>
              <a:tblGrid>
                <a:gridCol w="4289541"/>
                <a:gridCol w="739659"/>
              </a:tblGrid>
              <a:tr h="2031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 4.21 Aggregate private age reallocations, UNSNA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Age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inflows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inflows, interhousehold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transfers inflows, intrahousehold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outflows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inflows, interhousehold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transfers inflows, intrahousehold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Private transfers from ROW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asset-based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asset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income, corporations and NPISHS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income, owner occupied housing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 from mixed income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property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property income inflows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property income outflows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Consumer credit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private property income outflows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saving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 flipV="1">
            <a:off x="6262255" y="1108364"/>
            <a:ext cx="27709" cy="1745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89964" y="1108364"/>
            <a:ext cx="651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62255" y="2854036"/>
            <a:ext cx="67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06145" y="5500255"/>
            <a:ext cx="1330037" cy="3879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Residual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06145" y="374073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06145" y="3117273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06145" y="4378037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1967345" y="1246909"/>
            <a:ext cx="221673" cy="145472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8764" y="1537855"/>
            <a:ext cx="1205345" cy="116378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available from SNA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98763" y="4045527"/>
            <a:ext cx="1205345" cy="11637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Estimated from SNA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704109" y="2854036"/>
            <a:ext cx="665019" cy="1191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</p:cNvCxnSpPr>
          <p:nvPr/>
        </p:nvCxnSpPr>
        <p:spPr>
          <a:xfrm flipV="1">
            <a:off x="1704108" y="4211782"/>
            <a:ext cx="665020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1704108" y="4627418"/>
            <a:ext cx="665020" cy="332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3"/>
          </p:cNvCxnSpPr>
          <p:nvPr/>
        </p:nvCxnSpPr>
        <p:spPr>
          <a:xfrm>
            <a:off x="1704108" y="4627418"/>
            <a:ext cx="665020" cy="1260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Differences </a:t>
            </a:r>
            <a:r>
              <a:rPr lang="en-US" dirty="0" smtClean="0"/>
              <a:t>and similarities between SNA and 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7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Institutions: NTA and SNA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713018" cy="4708525"/>
          </a:xfrm>
        </p:spPr>
        <p:txBody>
          <a:bodyPr/>
          <a:lstStyle/>
          <a:p>
            <a:r>
              <a:rPr lang="en-US" sz="2400" dirty="0" smtClean="0"/>
              <a:t>In SNA:</a:t>
            </a:r>
          </a:p>
          <a:p>
            <a:pPr lvl="1"/>
            <a:r>
              <a:rPr lang="en-US" sz="2000" dirty="0" smtClean="0"/>
              <a:t>households</a:t>
            </a:r>
          </a:p>
          <a:p>
            <a:pPr lvl="1"/>
            <a:r>
              <a:rPr lang="en-US" sz="2000" dirty="0" smtClean="0"/>
              <a:t>financial and non-financial corporations</a:t>
            </a:r>
          </a:p>
          <a:p>
            <a:pPr lvl="1"/>
            <a:r>
              <a:rPr lang="en-US" sz="2000" dirty="0" smtClean="0"/>
              <a:t>government</a:t>
            </a:r>
          </a:p>
          <a:p>
            <a:pPr lvl="1"/>
            <a:r>
              <a:rPr lang="en-US" sz="2000" dirty="0" smtClean="0"/>
              <a:t>non-profit institutions serving households (NPISHs)</a:t>
            </a:r>
          </a:p>
          <a:p>
            <a:pPr lvl="1"/>
            <a:r>
              <a:rPr lang="en-US" sz="2000" dirty="0" smtClean="0"/>
              <a:t>Non-resident units called the rest of the world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87636" y="1417634"/>
            <a:ext cx="3463636" cy="358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 NTA</a:t>
            </a:r>
          </a:p>
          <a:p>
            <a:pPr lvl="1"/>
            <a:r>
              <a:rPr lang="en-US" dirty="0" smtClean="0"/>
              <a:t>Private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Public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Rest of the world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0073" y="2050473"/>
            <a:ext cx="2784763" cy="110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48545" y="2161309"/>
            <a:ext cx="1496291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88327" y="2133600"/>
            <a:ext cx="1856509" cy="1551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837709" y="4211782"/>
            <a:ext cx="1731818" cy="346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0073" y="3048001"/>
            <a:ext cx="2909454" cy="161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83671" y="5001492"/>
            <a:ext cx="6913419" cy="16902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 NTA all flows are from the perspective of age groups (or the individuals that make up those age groups)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80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4571</TotalTime>
  <Words>2310</Words>
  <Application>Microsoft Office PowerPoint</Application>
  <PresentationFormat>On-screen Show (4:3)</PresentationFormat>
  <Paragraphs>755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NTA_PowerPoint_Template_02</vt:lpstr>
      <vt:lpstr>Equation</vt:lpstr>
      <vt:lpstr>NTA and the Macro Economy</vt:lpstr>
      <vt:lpstr>I. Introduction</vt:lpstr>
      <vt:lpstr>Preparing to construct macro controls</vt:lpstr>
      <vt:lpstr>NTA Flow Constraint and Accounts</vt:lpstr>
      <vt:lpstr>Lifecycle account</vt:lpstr>
      <vt:lpstr>Public age reallocations</vt:lpstr>
      <vt:lpstr>PowerPoint Presentation</vt:lpstr>
      <vt:lpstr>II. Differences and similarities between SNA and NTA</vt:lpstr>
      <vt:lpstr>Institutions: NTA and SNA</vt:lpstr>
      <vt:lpstr>Terminology</vt:lpstr>
      <vt:lpstr>Organization of accounts</vt:lpstr>
      <vt:lpstr>Relationship between NTA and SNA</vt:lpstr>
      <vt:lpstr>Schematic of Flow Accounts in the SNA</vt:lpstr>
      <vt:lpstr>III. Steps for constructing macro controls</vt:lpstr>
      <vt:lpstr>III. Steps for constructing macro controls (continued)</vt:lpstr>
      <vt:lpstr>Calculating Primary Income</vt:lpstr>
      <vt:lpstr>Calculating primary income</vt:lpstr>
      <vt:lpstr>Adjusting for Taxes on Products and Production Less Subsidies</vt:lpstr>
      <vt:lpstr>Calculating consumption and saving</vt:lpstr>
      <vt:lpstr>Overview of Transfers</vt:lpstr>
      <vt:lpstr>Overview of transfers</vt:lpstr>
      <vt:lpstr>Estimating full transfer matrix</vt:lpstr>
      <vt:lpstr>Macro control spreadsheet</vt:lpstr>
      <vt:lpstr>SUPPLEMENTARY SLIDES</vt:lpstr>
      <vt:lpstr>PowerPoint Presentation</vt:lpstr>
      <vt:lpstr>PowerPoint Presentation</vt:lpstr>
      <vt:lpstr>PowerPoint Presentation</vt:lpstr>
      <vt:lpstr>NTA identities and evaluating results</vt:lpstr>
      <vt:lpstr>NTA identities and evaluating results</vt:lpstr>
      <vt:lpstr>NTA identities and evaluating results</vt:lpstr>
      <vt:lpstr>NTA identities and evaluating results</vt:lpstr>
      <vt:lpstr>NTA identities and evaluating results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NTA and the Macro Economy</dc:title>
  <dc:creator>Melinda Podor Wengrin</dc:creator>
  <cp:lastModifiedBy>Andy</cp:lastModifiedBy>
  <cp:revision>53</cp:revision>
  <dcterms:created xsi:type="dcterms:W3CDTF">2013-05-14T00:35:29Z</dcterms:created>
  <dcterms:modified xsi:type="dcterms:W3CDTF">2013-05-29T01:27:01Z</dcterms:modified>
</cp:coreProperties>
</file>